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7" r:id="rId2"/>
    <p:sldId id="262" r:id="rId3"/>
    <p:sldId id="281" r:id="rId4"/>
    <p:sldId id="263" r:id="rId5"/>
    <p:sldId id="270" r:id="rId6"/>
    <p:sldId id="265" r:id="rId7"/>
    <p:sldId id="266" r:id="rId8"/>
    <p:sldId id="271" r:id="rId9"/>
    <p:sldId id="272" r:id="rId10"/>
    <p:sldId id="273" r:id="rId11"/>
    <p:sldId id="275" r:id="rId12"/>
    <p:sldId id="274" r:id="rId13"/>
    <p:sldId id="276" r:id="rId14"/>
    <p:sldId id="277" r:id="rId15"/>
    <p:sldId id="278" r:id="rId16"/>
    <p:sldId id="279" r:id="rId17"/>
    <p:sldId id="280" r:id="rId18"/>
    <p:sldId id="269" r:id="rId1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20"/>
    <p:restoredTop sz="85034"/>
  </p:normalViewPr>
  <p:slideViewPr>
    <p:cSldViewPr snapToGrid="0">
      <p:cViewPr varScale="1">
        <p:scale>
          <a:sx n="108" d="100"/>
          <a:sy n="108" d="100"/>
        </p:scale>
        <p:origin x="7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46727B-A0D9-3349-8AD5-52CB985A530C}" type="datetimeFigureOut">
              <a:rPr lang="en-US" smtClean="0"/>
              <a:t>7/24/20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620EFF-578F-5847-AD85-C9259F148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58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sure you logged in as administrator into </a:t>
            </a:r>
            <a:r>
              <a:rPr lang="en-US" dirty="0" err="1"/>
              <a:t>JumpCloud</a:t>
            </a:r>
            <a:r>
              <a:rPr lang="en-US" dirty="0"/>
              <a:t> </a:t>
            </a:r>
            <a:r>
              <a:rPr lang="en-US" dirty="0" err="1"/>
              <a:t>acco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9134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914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following command to get information on what to fill in the LDAP Attribute mapping.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ldapsearch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-x -W -D 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Admin,ou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Users,o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=5eb3ea7334473f0f55c95b61,dc=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jumpcloud,dc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=com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-b 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Users,o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=5eb3ea7334473f0f55c95b61,dc=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jumpcloud,dc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=com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-h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ldap.jumpcloud.com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-p 389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r>
              <a:rPr lang="en-US" b="1" dirty="0"/>
              <a:t>*Please update Domain user and Domain search base before running this command.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03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following command to get information on what to fill in the LDAP Attribute mapping.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ldapsearch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-x -W -D 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Admin,ou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Users,o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=5eb3ea7334473f0f55c95b61,dc=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jumpcloud,dc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=com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-b 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Users,o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=5eb3ea7334473f0f55c95b61,dc=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jumpcloud,dc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=com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-h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ldap.jumpcloud.com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-p 389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r>
              <a:rPr lang="en-US" b="1" dirty="0"/>
              <a:t>*Please update Domain user and Domain search base before running this command.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6720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349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1828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7173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4484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856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look at how to create and configure LDAP. We will be using free tier option at </a:t>
            </a:r>
            <a:r>
              <a:rPr lang="en-US" dirty="0" err="1"/>
              <a:t>JumpCloud</a:t>
            </a:r>
            <a:r>
              <a:rPr lang="en-US" dirty="0"/>
              <a:t> to demo.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565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LDAP using </a:t>
            </a:r>
            <a:r>
              <a:rPr lang="en-US" dirty="0" err="1"/>
              <a:t>JumpCloud</a:t>
            </a:r>
            <a:r>
              <a:rPr lang="en-US" dirty="0"/>
              <a:t>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30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all the required users. In this picture, Lets look at Admin user which is also happen to be our Bind/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Distinguished Name (DN)</a:t>
            </a:r>
            <a:r>
              <a:rPr lang="en-US" dirty="0"/>
              <a:t> user.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513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not of the 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LDAP Distinguished Name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will be used for configuring LDAP in CP4D.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72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sure the password is set for the admin account.</a:t>
            </a:r>
          </a:p>
          <a:p>
            <a:r>
              <a:rPr lang="en-US" dirty="0"/>
              <a:t>Make sure that the password is set to never expire.</a:t>
            </a:r>
          </a:p>
          <a:p>
            <a:r>
              <a:rPr lang="en-US" dirty="0"/>
              <a:t>Make sure to enable LDP Bind DN for Admin user(</a:t>
            </a:r>
            <a:r>
              <a:rPr lang="en-US" b="1" dirty="0"/>
              <a:t>Bind user only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5331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all the groups you like to bind in CP4D.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28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Select users that has to be part of the group. Repeat this step for every group.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30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Select groups that has to be part of the LDAP. You can also assign users directly to the LDAP.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0EFF-578F-5847-AD85-C9259F148A6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05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93292-4875-4B9D-B102-F99E846D1D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8BC20-6F95-4553-8B52-9B9E26939F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B7F24-4BE4-4B02-9D5C-73C6A47A7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04921-3886-4F79-A050-191855613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EBE25-70FC-4D9A-BB36-9B6662ADA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05823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8ACB-E89F-43B8-A134-C313A3BF1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06FA9-932B-4ECF-A822-510765D0A3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A6961-D8CE-4DC5-87CB-3CE42B7AB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DCF31-FA2E-4EBB-B832-B68134C83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8A646-70FA-4CFC-97D9-D57A1FE8B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7473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1A53FB-ACCE-446C-AD40-D75D872982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430DAD-7EF1-4F82-8390-2B32A9569F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2B140-4219-4CB8-9A17-74096B8BD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07168-402E-436B-ACE4-D96751F4A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C275B-959C-4E64-B110-A001992CA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2000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85266-A7C3-4124-A8BD-E5AB87B59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5E999-66E4-4F48-9256-48824FACC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EB28E-0207-4B9C-A67C-19779C1A8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97B0C-EE0C-4204-A387-1DB580CD2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3B474-1F7C-4692-91D5-A3D90AA0D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4221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F320D-E7F8-4A82-8D5F-38FB6B57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BBEE98-97F7-4514-B979-DEB3B87C39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DA701-3B26-44AB-874A-EC19DEC15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8A9D5-9052-4FF1-8A30-AE15F8D06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194E7-F686-49E0-BE8A-FDA9FB5CF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6395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56F2B-84E1-4C73-BCA0-0F4F8D331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C483F-AE47-43B8-BF6A-A2035B8B9D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DC2F79-9236-46E5-B99A-A2D88FB4E7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16200-1445-4D93-9EC3-60ABA59B0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02745-6F9A-4A2E-A99E-2C8EB99D0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EF8DD-725E-4F43-8601-853471D7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4216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2F4C2-8230-44AB-8810-867A1A7D3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11019-18B4-4DB2-A256-52D1397E0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D66336-0A6C-407B-B21D-55C4D701E2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022AB2-412F-4163-8F0F-C6ED1A5FF9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4C3CE6-16E4-47F8-BACE-B9A5AA98A8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89C50-86D8-4896-8E93-3F62F9DD6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B72C49-660B-4019-B3B3-676B3555D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44E785-857D-450D-8A7A-AA2DE0E2C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68286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C079-D1EC-40D3-8AB9-DB5515B72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6E938B-8314-428E-9042-95651A322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F37DE2-B38E-4FB0-8E35-4E703A17A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C3F3F3-9285-487E-97F9-1686DE21A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79913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4315CF-EF23-43FA-840E-6DDA9FDD2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1EA2F3-A454-4973-8715-2047B92E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7A2977-ADB2-46A0-B81F-EDA8C2689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9905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AA273-180A-4516-883B-E50290701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C199E-5141-4844-9DAC-242C02D3F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E9EF5C-A145-4C3C-A471-D99068DE37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69774D-2355-4E15-829C-A6DEC1448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79B36-786A-4951-B9CA-AF68A39B8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5CBCC8-5726-4831-9785-BB2BEB19D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9321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5B8A9-5D10-4386-B24C-2830A2AF9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427F16-A002-4417-8234-CDD0108094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0BE637-BC2B-4975-AC28-D093507351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DD3180-46E1-4D87-9046-838100201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1BF33-AFE6-4B72-8BCF-27543EFF3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F9FDA-1530-4790-AAB5-9AD6BCA05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55980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3D795D-0D80-4B9F-8F13-9E0A295FA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DE2EA2-D453-4A5E-8EE2-C8CFD90361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45DC7C-4336-4724-BDDA-48C74B7A9D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B4265-4336-43EB-B071-45AE859079F9}" type="datetimeFigureOut">
              <a:rPr lang="en-DE" smtClean="0"/>
              <a:t>7/24/20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18170-123D-4833-B4C5-106D2C34EA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762E9-31CE-4F93-AFDE-DBCF89F79E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A834B-8ED1-4F78-9F8D-7DAB0830E9C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1965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jumpcloud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hyperlink" Target="https://support.jumpcloud.com/support/s/article/using-jumpclouds-ldap-as-a-service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29C07-3D42-46E6-A8C7-2D4076739E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LDAP Setup for Cloud Pak for Data V3.0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95579D-22AA-4D82-9F65-D7B213C0D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Sravan </a:t>
            </a:r>
            <a:r>
              <a:rPr lang="en-US" dirty="0" err="1"/>
              <a:t>Khambhampati</a:t>
            </a:r>
            <a:br>
              <a:rPr lang="en-US" dirty="0"/>
            </a:br>
            <a:r>
              <a:rPr lang="en-US" dirty="0"/>
              <a:t>May 12 2020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65715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0C2768-9A9F-2F43-972F-38EE5B5E3136}"/>
              </a:ext>
            </a:extLst>
          </p:cNvPr>
          <p:cNvSpPr txBox="1"/>
          <p:nvPr/>
        </p:nvSpPr>
        <p:spPr>
          <a:xfrm>
            <a:off x="539750" y="361950"/>
            <a:ext cx="4414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Assign Groups to LDAP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A3E329-CCCF-A64B-AA73-470342A26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" y="990353"/>
            <a:ext cx="11118850" cy="5820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562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0C2768-9A9F-2F43-972F-38EE5B5E3136}"/>
              </a:ext>
            </a:extLst>
          </p:cNvPr>
          <p:cNvSpPr txBox="1"/>
          <p:nvPr/>
        </p:nvSpPr>
        <p:spPr>
          <a:xfrm>
            <a:off x="539750" y="361950"/>
            <a:ext cx="9969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Where to get LDAP information to configure in CP4D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106C9B-B3CC-6849-8843-FBAD40C42E36}"/>
              </a:ext>
            </a:extLst>
          </p:cNvPr>
          <p:cNvSpPr/>
          <p:nvPr/>
        </p:nvSpPr>
        <p:spPr>
          <a:xfrm>
            <a:off x="539750" y="1185386"/>
            <a:ext cx="113665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latin typeface="Helvetica Neue" panose="02000503000000020004" pitchFamily="2" charset="0"/>
              </a:rPr>
              <a:t>Run following command on command line to get additional LDAP  information.</a:t>
            </a:r>
          </a:p>
          <a:p>
            <a:endParaRPr lang="en-US" b="1" dirty="0">
              <a:latin typeface="Helvetica Neue" panose="02000503000000020004" pitchFamily="2" charset="0"/>
            </a:endParaRPr>
          </a:p>
          <a:p>
            <a:pPr lvl="1"/>
            <a:r>
              <a:rPr lang="en-US" b="1" dirty="0" err="1">
                <a:latin typeface="Helvetica Neue" panose="02000503000000020004" pitchFamily="2" charset="0"/>
              </a:rPr>
              <a:t>ldapsearch</a:t>
            </a:r>
            <a:r>
              <a:rPr lang="en-US" b="1" dirty="0">
                <a:latin typeface="Helvetica Neue" panose="02000503000000020004" pitchFamily="2" charset="0"/>
              </a:rPr>
              <a:t> -x -W -D "</a:t>
            </a:r>
            <a:r>
              <a:rPr lang="en-US" dirty="0" err="1">
                <a:solidFill>
                  <a:schemeClr val="accent1"/>
                </a:solidFill>
                <a:latin typeface="Helvetica" pitchFamily="2" charset="0"/>
              </a:rPr>
              <a:t>uid</a:t>
            </a:r>
            <a:r>
              <a:rPr lang="en-US" dirty="0">
                <a:solidFill>
                  <a:schemeClr val="accent1"/>
                </a:solidFill>
                <a:latin typeface="Helvetica" pitchFamily="2" charset="0"/>
              </a:rPr>
              <a:t>=</a:t>
            </a:r>
            <a:r>
              <a:rPr lang="en-US" dirty="0" err="1">
                <a:solidFill>
                  <a:schemeClr val="accent1"/>
                </a:solidFill>
                <a:latin typeface="Helvetica" pitchFamily="2" charset="0"/>
              </a:rPr>
              <a:t>Admin,ou</a:t>
            </a:r>
            <a:r>
              <a:rPr lang="en-US" dirty="0">
                <a:solidFill>
                  <a:schemeClr val="accent1"/>
                </a:solidFill>
                <a:latin typeface="Helvetica" pitchFamily="2" charset="0"/>
              </a:rPr>
              <a:t>=</a:t>
            </a:r>
            <a:r>
              <a:rPr lang="en-US" dirty="0" err="1">
                <a:solidFill>
                  <a:schemeClr val="accent1"/>
                </a:solidFill>
                <a:latin typeface="Helvetica" pitchFamily="2" charset="0"/>
              </a:rPr>
              <a:t>Users,o</a:t>
            </a:r>
            <a:r>
              <a:rPr lang="en-US" dirty="0">
                <a:solidFill>
                  <a:schemeClr val="accent1"/>
                </a:solidFill>
                <a:latin typeface="Helvetica" pitchFamily="2" charset="0"/>
              </a:rPr>
              <a:t>=5eb3ea7334473f0f55c95b61,dc=</a:t>
            </a:r>
            <a:r>
              <a:rPr lang="en-US" dirty="0" err="1">
                <a:solidFill>
                  <a:schemeClr val="accent1"/>
                </a:solidFill>
                <a:latin typeface="Helvetica" pitchFamily="2" charset="0"/>
              </a:rPr>
              <a:t>jumpcloud,dc</a:t>
            </a:r>
            <a:r>
              <a:rPr lang="en-US" dirty="0">
                <a:solidFill>
                  <a:schemeClr val="accent1"/>
                </a:solidFill>
                <a:latin typeface="Helvetica" pitchFamily="2" charset="0"/>
              </a:rPr>
              <a:t>=com</a:t>
            </a:r>
            <a:r>
              <a:rPr lang="en-US" b="1" dirty="0">
                <a:latin typeface="Helvetica Neue" panose="02000503000000020004" pitchFamily="2" charset="0"/>
              </a:rPr>
              <a:t>" -b "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ou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=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Users,o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=5eb3ea7334473f0f55c95b61,dc=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jumpcloud,dc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=com</a:t>
            </a:r>
            <a:r>
              <a:rPr lang="en-US" b="1" dirty="0">
                <a:latin typeface="Helvetica Neue" panose="02000503000000020004" pitchFamily="2" charset="0"/>
              </a:rPr>
              <a:t>" -h 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  <a:latin typeface="Helvetica Neue" panose="02000503000000020004" pitchFamily="2" charset="0"/>
              </a:rPr>
              <a:t>ldap.jumpcloud.com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Helvetica Neue" panose="02000503000000020004" pitchFamily="2" charset="0"/>
              </a:rPr>
              <a:t> </a:t>
            </a:r>
            <a:r>
              <a:rPr lang="en-US" b="1" dirty="0">
                <a:latin typeface="Helvetica Neue" panose="02000503000000020004" pitchFamily="2" charset="0"/>
              </a:rPr>
              <a:t>-p </a:t>
            </a:r>
            <a:r>
              <a:rPr lang="en-US" b="1" dirty="0">
                <a:highlight>
                  <a:srgbClr val="FFFF00"/>
                </a:highlight>
                <a:latin typeface="Helvetica Neue" panose="02000503000000020004" pitchFamily="2" charset="0"/>
              </a:rPr>
              <a:t>389</a:t>
            </a:r>
          </a:p>
          <a:p>
            <a:endParaRPr lang="en-US" b="1" dirty="0">
              <a:highlight>
                <a:srgbClr val="FFFF00"/>
              </a:highlight>
              <a:latin typeface="Helvetica Neue" panose="02000503000000020004" pitchFamily="2" charset="0"/>
            </a:endParaRPr>
          </a:p>
          <a:p>
            <a:endParaRPr lang="en-US" dirty="0">
              <a:solidFill>
                <a:schemeClr val="accent1"/>
              </a:solidFill>
              <a:latin typeface="Helvetica" pitchFamily="2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Helvetica" pitchFamily="2" charset="0"/>
              </a:rPr>
              <a:t>Admin user is our LDAP DN user. (Following information can be found in Admin User properties on </a:t>
            </a:r>
            <a:r>
              <a:rPr lang="en-US" dirty="0" err="1">
                <a:solidFill>
                  <a:schemeClr val="accent1"/>
                </a:solidFill>
                <a:latin typeface="Helvetica" pitchFamily="2" charset="0"/>
              </a:rPr>
              <a:t>JumpCLoud</a:t>
            </a:r>
            <a:r>
              <a:rPr lang="en-US" dirty="0">
                <a:solidFill>
                  <a:schemeClr val="accent1"/>
                </a:solidFill>
                <a:latin typeface="Helvetica" pitchFamily="2" charset="0"/>
              </a:rPr>
              <a:t> LDAP server)</a:t>
            </a:r>
          </a:p>
          <a:p>
            <a:endParaRPr lang="en-US" dirty="0">
              <a:solidFill>
                <a:schemeClr val="accent1"/>
              </a:solidFill>
              <a:effectLst/>
              <a:latin typeface="Helvetica" pitchFamily="2" charset="0"/>
            </a:endParaRPr>
          </a:p>
          <a:p>
            <a:endParaRPr lang="en-US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  <a:p>
            <a:endParaRPr lang="en-US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  <a:p>
            <a:endParaRPr lang="en-US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Domain search base is same as above string without “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uid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=Admin,”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  <a:p>
            <a:endParaRPr lang="en-US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  <a:p>
            <a:endParaRPr lang="en-US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  <a:p>
            <a:r>
              <a:rPr lang="en-US" b="1" dirty="0" err="1">
                <a:solidFill>
                  <a:schemeClr val="accent6">
                    <a:lumMod val="75000"/>
                  </a:schemeClr>
                </a:solidFill>
                <a:latin typeface="Helvetica Neue" panose="02000503000000020004" pitchFamily="2" charset="0"/>
              </a:rPr>
              <a:t>Ldap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Helvetica Neue" panose="02000503000000020004" pitchFamily="2" charset="0"/>
              </a:rPr>
              <a:t> Server is 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  <a:latin typeface="Helvetica Neue" panose="02000503000000020004" pitchFamily="2" charset="0"/>
              </a:rPr>
              <a:t>ldap.jumpcloud.com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Helvetica Neue" panose="02000503000000020004" pitchFamily="2" charset="0"/>
              </a:rPr>
              <a:t> in our demo.</a:t>
            </a:r>
          </a:p>
          <a:p>
            <a:endParaRPr lang="en-US" b="1" dirty="0">
              <a:solidFill>
                <a:schemeClr val="accent6">
                  <a:lumMod val="75000"/>
                </a:schemeClr>
              </a:solidFill>
              <a:latin typeface="Helvetica Neue" panose="02000503000000020004" pitchFamily="2" charset="0"/>
            </a:endParaRPr>
          </a:p>
          <a:p>
            <a:r>
              <a:rPr lang="en-US" b="1" dirty="0">
                <a:highlight>
                  <a:srgbClr val="FFFF00"/>
                </a:highlight>
                <a:latin typeface="Helvetica Neue" panose="02000503000000020004" pitchFamily="2" charset="0"/>
              </a:rPr>
              <a:t>Port 389 </a:t>
            </a:r>
            <a:r>
              <a:rPr lang="en-US" dirty="0">
                <a:highlight>
                  <a:srgbClr val="FFFF00"/>
                </a:highlight>
                <a:latin typeface="Helvetica Neue" panose="02000503000000020004" pitchFamily="2" charset="0"/>
              </a:rPr>
              <a:t>is unsecure port, but we will be using </a:t>
            </a:r>
            <a:r>
              <a:rPr lang="en-US" b="1" dirty="0">
                <a:highlight>
                  <a:srgbClr val="FFFF00"/>
                </a:highlight>
                <a:latin typeface="Helvetica Neue" panose="02000503000000020004" pitchFamily="2" charset="0"/>
              </a:rPr>
              <a:t>636 (secure port) </a:t>
            </a:r>
            <a:r>
              <a:rPr lang="en-US" dirty="0">
                <a:highlight>
                  <a:srgbClr val="FFFF00"/>
                </a:highlight>
                <a:latin typeface="Helvetica Neue" panose="02000503000000020004" pitchFamily="2" charset="0"/>
              </a:rPr>
              <a:t>to configure LDAP in CP4D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  <a:p>
            <a:endParaRPr lang="en-US" dirty="0">
              <a:effectLst/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5D1F30-A8AE-9242-B8E3-B0541A579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4150" y="3454400"/>
            <a:ext cx="7251700" cy="749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F0C556-1E01-7647-A417-A463FCA5D6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4846349"/>
            <a:ext cx="73406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07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0C2768-9A9F-2F43-972F-38EE5B5E3136}"/>
              </a:ext>
            </a:extLst>
          </p:cNvPr>
          <p:cNvSpPr txBox="1"/>
          <p:nvPr/>
        </p:nvSpPr>
        <p:spPr>
          <a:xfrm>
            <a:off x="539750" y="361950"/>
            <a:ext cx="5335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Configure LDAP in CP4D 3.0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BCA3B2-D931-BC49-ADDE-032ADF382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28" y="1008281"/>
            <a:ext cx="10515600" cy="570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812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0C2768-9A9F-2F43-972F-38EE5B5E3136}"/>
              </a:ext>
            </a:extLst>
          </p:cNvPr>
          <p:cNvSpPr txBox="1"/>
          <p:nvPr/>
        </p:nvSpPr>
        <p:spPr>
          <a:xfrm>
            <a:off x="539750" y="361950"/>
            <a:ext cx="5335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Configure LDAP in CP4D 3.0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74AF08-92DD-4D41-9845-81B51EBBB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" y="1250950"/>
            <a:ext cx="6083300" cy="5245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B7071F-A57C-FA4B-BB76-53EE5C03C0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3850" y="1008280"/>
            <a:ext cx="8058150" cy="58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337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0C2768-9A9F-2F43-972F-38EE5B5E3136}"/>
              </a:ext>
            </a:extLst>
          </p:cNvPr>
          <p:cNvSpPr txBox="1"/>
          <p:nvPr/>
        </p:nvSpPr>
        <p:spPr>
          <a:xfrm>
            <a:off x="539750" y="361950"/>
            <a:ext cx="5335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Configure LDAP in CP4D 3.0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138EF6-B452-AB46-9326-79B90C9C0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995462"/>
            <a:ext cx="11652250" cy="586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127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0C2768-9A9F-2F43-972F-38EE5B5E3136}"/>
              </a:ext>
            </a:extLst>
          </p:cNvPr>
          <p:cNvSpPr txBox="1"/>
          <p:nvPr/>
        </p:nvSpPr>
        <p:spPr>
          <a:xfrm>
            <a:off x="539750" y="361950"/>
            <a:ext cx="89543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Configure Authorized LDAP Groups in CP4D 3.0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620E3A-CE8B-8B4D-BCF0-AFA73EE7A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930165"/>
            <a:ext cx="11182350" cy="591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951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0C2768-9A9F-2F43-972F-38EE5B5E3136}"/>
              </a:ext>
            </a:extLst>
          </p:cNvPr>
          <p:cNvSpPr txBox="1"/>
          <p:nvPr/>
        </p:nvSpPr>
        <p:spPr>
          <a:xfrm>
            <a:off x="539750" y="361950"/>
            <a:ext cx="6288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Map LDAP Groups to CP4D Roles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92587D-6A8A-F147-BB05-FC05EC513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" y="991475"/>
            <a:ext cx="10706100" cy="566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2974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0C2768-9A9F-2F43-972F-38EE5B5E3136}"/>
              </a:ext>
            </a:extLst>
          </p:cNvPr>
          <p:cNvSpPr txBox="1"/>
          <p:nvPr/>
        </p:nvSpPr>
        <p:spPr>
          <a:xfrm>
            <a:off x="539750" y="361950"/>
            <a:ext cx="9933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Test LDAP connection using a user from LDAP Server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0D272E-8CEF-BA42-B1A3-964A8AB85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38" y="1008281"/>
            <a:ext cx="11034609" cy="583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4778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B41CD82-2CDA-E940-80BB-7A9BEC2FD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" y="1414869"/>
            <a:ext cx="11944350" cy="49045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22A0F9-81E3-714F-87DC-1CAD230106C1}"/>
              </a:ext>
            </a:extLst>
          </p:cNvPr>
          <p:cNvSpPr txBox="1"/>
          <p:nvPr/>
        </p:nvSpPr>
        <p:spPr>
          <a:xfrm>
            <a:off x="539750" y="361950"/>
            <a:ext cx="79244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Configure LDAP in CP4D using </a:t>
            </a:r>
            <a:r>
              <a:rPr lang="en-US" sz="3600" dirty="0" err="1"/>
              <a:t>JumpCloud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72483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BD470E-E54C-F448-A4B8-928DD9357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2548"/>
            <a:ext cx="12192000" cy="627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11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74535C-FCD2-42C2-940E-E83A5E74D6EC}"/>
              </a:ext>
            </a:extLst>
          </p:cNvPr>
          <p:cNvSpPr/>
          <p:nvPr/>
        </p:nvSpPr>
        <p:spPr>
          <a:xfrm>
            <a:off x="151785" y="135373"/>
            <a:ext cx="2508572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DE" dirty="0">
                <a:hlinkClick r:id="rId3"/>
              </a:rPr>
              <a:t>https://jumpcloud.com/</a:t>
            </a:r>
            <a:r>
              <a:rPr lang="en-US" dirty="0"/>
              <a:t> </a:t>
            </a:r>
            <a:endParaRPr lang="en-DE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0BA705-89AF-446C-83FC-E5CD222D6EF5}"/>
              </a:ext>
            </a:extLst>
          </p:cNvPr>
          <p:cNvSpPr/>
          <p:nvPr/>
        </p:nvSpPr>
        <p:spPr>
          <a:xfrm>
            <a:off x="2968487" y="135373"/>
            <a:ext cx="9071728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effectLst/>
                <a:latin typeface="Lato"/>
                <a:hlinkClick r:id="rId4"/>
              </a:rPr>
              <a:t>https://support.jumpcloud.com/support/s/article/using-jumpclouds-ldap-as-a-service1</a:t>
            </a:r>
            <a:endParaRPr lang="en-D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D69585-95AA-0443-BBB5-F11627B22B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98750"/>
            <a:ext cx="12192000" cy="574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26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D2A19A-8859-0C49-967C-509C4C3C1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206" y="1140957"/>
            <a:ext cx="7444923" cy="55836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1522B5-2029-EC4A-B51E-8F2B13D1EFC0}"/>
              </a:ext>
            </a:extLst>
          </p:cNvPr>
          <p:cNvSpPr txBox="1"/>
          <p:nvPr/>
        </p:nvSpPr>
        <p:spPr>
          <a:xfrm>
            <a:off x="539750" y="361950"/>
            <a:ext cx="46766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Create </a:t>
            </a:r>
            <a:r>
              <a:rPr lang="en-US" sz="3600" dirty="0" err="1"/>
              <a:t>JumpCloud</a:t>
            </a:r>
            <a:r>
              <a:rPr lang="en-US" sz="3600" dirty="0"/>
              <a:t> LDAP</a:t>
            </a:r>
          </a:p>
        </p:txBody>
      </p:sp>
    </p:spTree>
    <p:extLst>
      <p:ext uri="{BB962C8B-B14F-4D97-AF65-F5344CB8AC3E}">
        <p14:creationId xmlns:p14="http://schemas.microsoft.com/office/powerpoint/2010/main" val="159299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772BB4-1855-0649-BA3D-16980FA0A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" y="997145"/>
            <a:ext cx="11201400" cy="57953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DA1AA1-5F58-644C-8F4A-60ED5AAA243C}"/>
              </a:ext>
            </a:extLst>
          </p:cNvPr>
          <p:cNvSpPr txBox="1"/>
          <p:nvPr/>
        </p:nvSpPr>
        <p:spPr>
          <a:xfrm>
            <a:off x="539750" y="361950"/>
            <a:ext cx="2554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Create Users</a:t>
            </a:r>
          </a:p>
        </p:txBody>
      </p:sp>
    </p:spTree>
    <p:extLst>
      <p:ext uri="{BB962C8B-B14F-4D97-AF65-F5344CB8AC3E}">
        <p14:creationId xmlns:p14="http://schemas.microsoft.com/office/powerpoint/2010/main" val="190153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BF54707-51C5-4C0C-B1DD-B7EA1178D362}"/>
              </a:ext>
            </a:extLst>
          </p:cNvPr>
          <p:cNvSpPr/>
          <p:nvPr/>
        </p:nvSpPr>
        <p:spPr>
          <a:xfrm>
            <a:off x="2034073" y="1931437"/>
            <a:ext cx="1623527" cy="41987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EC6966-7D2A-4B7F-8365-DD0A09BFFE6C}"/>
              </a:ext>
            </a:extLst>
          </p:cNvPr>
          <p:cNvSpPr/>
          <p:nvPr/>
        </p:nvSpPr>
        <p:spPr>
          <a:xfrm>
            <a:off x="6182629" y="5019544"/>
            <a:ext cx="1912218" cy="35135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D72CE5-9E92-E941-9AFE-3D005EBC9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" y="1010295"/>
            <a:ext cx="11080750" cy="58000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8D9250-2CD1-E746-B369-C0378C47A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9747" y="3165475"/>
            <a:ext cx="3333909" cy="1049564"/>
          </a:xfrm>
          <a:prstGeom prst="rect">
            <a:avLst/>
          </a:prstGeom>
          <a:ln w="76200">
            <a:solidFill>
              <a:schemeClr val="accent4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615040-4F77-5743-ADCD-1939740740DB}"/>
              </a:ext>
            </a:extLst>
          </p:cNvPr>
          <p:cNvSpPr txBox="1"/>
          <p:nvPr/>
        </p:nvSpPr>
        <p:spPr>
          <a:xfrm>
            <a:off x="539750" y="361950"/>
            <a:ext cx="5836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Enable Admin user as Bind DN</a:t>
            </a:r>
          </a:p>
        </p:txBody>
      </p:sp>
    </p:spTree>
    <p:extLst>
      <p:ext uri="{BB962C8B-B14F-4D97-AF65-F5344CB8AC3E}">
        <p14:creationId xmlns:p14="http://schemas.microsoft.com/office/powerpoint/2010/main" val="111598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40E0A60-44FD-C84D-ACF1-72D2E282D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" y="990353"/>
            <a:ext cx="11118850" cy="58200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6BAFAA-57E5-6246-B595-F60E22CFE7B3}"/>
              </a:ext>
            </a:extLst>
          </p:cNvPr>
          <p:cNvSpPr txBox="1"/>
          <p:nvPr/>
        </p:nvSpPr>
        <p:spPr>
          <a:xfrm>
            <a:off x="539750" y="361950"/>
            <a:ext cx="6018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Password is set for the Bind DN</a:t>
            </a:r>
          </a:p>
        </p:txBody>
      </p:sp>
    </p:spTree>
    <p:extLst>
      <p:ext uri="{BB962C8B-B14F-4D97-AF65-F5344CB8AC3E}">
        <p14:creationId xmlns:p14="http://schemas.microsoft.com/office/powerpoint/2010/main" val="1123958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540291-B33E-B948-AD3D-21184E424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" y="1167939"/>
            <a:ext cx="11451357" cy="50792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0C2768-9A9F-2F43-972F-38EE5B5E3136}"/>
              </a:ext>
            </a:extLst>
          </p:cNvPr>
          <p:cNvSpPr txBox="1"/>
          <p:nvPr/>
        </p:nvSpPr>
        <p:spPr>
          <a:xfrm>
            <a:off x="539750" y="361950"/>
            <a:ext cx="3947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Create LDAP Groups</a:t>
            </a:r>
          </a:p>
        </p:txBody>
      </p:sp>
    </p:spTree>
    <p:extLst>
      <p:ext uri="{BB962C8B-B14F-4D97-AF65-F5344CB8AC3E}">
        <p14:creationId xmlns:p14="http://schemas.microsoft.com/office/powerpoint/2010/main" val="1650078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0C2768-9A9F-2F43-972F-38EE5B5E3136}"/>
              </a:ext>
            </a:extLst>
          </p:cNvPr>
          <p:cNvSpPr txBox="1"/>
          <p:nvPr/>
        </p:nvSpPr>
        <p:spPr>
          <a:xfrm>
            <a:off x="539750" y="361950"/>
            <a:ext cx="51869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Assign user(s) to the group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56E9E0-F9AC-E141-97CC-7FA404FDF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" y="1086345"/>
            <a:ext cx="10680700" cy="559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16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4444</TotalTime>
  <Words>624</Words>
  <Application>Microsoft Macintosh PowerPoint</Application>
  <PresentationFormat>Widescreen</PresentationFormat>
  <Paragraphs>72</Paragraphs>
  <Slides>18</Slides>
  <Notes>17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Helvetica</vt:lpstr>
      <vt:lpstr>Helvetica Neue</vt:lpstr>
      <vt:lpstr>Lato</vt:lpstr>
      <vt:lpstr>Office Theme</vt:lpstr>
      <vt:lpstr>LDAP Setup for Cloud Pak for Data V3.0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Claus Huempel</dc:creator>
  <cp:lastModifiedBy>Shankar Pentyala</cp:lastModifiedBy>
  <cp:revision>24</cp:revision>
  <dcterms:created xsi:type="dcterms:W3CDTF">2020-03-31T10:58:05Z</dcterms:created>
  <dcterms:modified xsi:type="dcterms:W3CDTF">2020-07-26T23:12:31Z</dcterms:modified>
</cp:coreProperties>
</file>

<file path=docProps/thumbnail.jpeg>
</file>